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handoutMasterIdLst>
    <p:handoutMasterId r:id="rId27"/>
  </p:handoutMasterIdLst>
  <p:sldIdLst>
    <p:sldId id="282" r:id="rId5"/>
    <p:sldId id="283" r:id="rId6"/>
    <p:sldId id="299" r:id="rId7"/>
    <p:sldId id="291" r:id="rId8"/>
    <p:sldId id="300" r:id="rId9"/>
    <p:sldId id="297" r:id="rId10"/>
    <p:sldId id="301" r:id="rId11"/>
    <p:sldId id="284" r:id="rId12"/>
    <p:sldId id="302" r:id="rId13"/>
    <p:sldId id="298" r:id="rId14"/>
    <p:sldId id="292" r:id="rId15"/>
    <p:sldId id="294" r:id="rId16"/>
    <p:sldId id="303" r:id="rId17"/>
    <p:sldId id="304" r:id="rId18"/>
    <p:sldId id="306" r:id="rId19"/>
    <p:sldId id="295" r:id="rId20"/>
    <p:sldId id="305" r:id="rId21"/>
    <p:sldId id="307" r:id="rId22"/>
    <p:sldId id="308" r:id="rId23"/>
    <p:sldId id="309" r:id="rId24"/>
    <p:sldId id="25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31" autoAdjust="0"/>
  </p:normalViewPr>
  <p:slideViewPr>
    <p:cSldViewPr snapToGrid="0">
      <p:cViewPr varScale="1">
        <p:scale>
          <a:sx n="72" d="100"/>
          <a:sy n="72" d="100"/>
        </p:scale>
        <p:origin x="660" y="78"/>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7/14/2020</a:t>
            </a:fld>
            <a:endParaRPr lang="en-US"/>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2.jpg>
</file>

<file path=ppt/media/image3.jpg>
</file>

<file path=ppt/media/image4.pn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7/14/2020</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6" name="Slide Number Placeholder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7" name="Footer Placeholder 6">
            <a:extLst>
              <a:ext uri="{FF2B5EF4-FFF2-40B4-BE49-F238E27FC236}">
                <a16:creationId xmlns:a16="http://schemas.microsoft.com/office/drawing/2014/main" id="{2ED798F6-1F12-46CE-9AFD-CC66555A191D}"/>
              </a:ext>
            </a:extLst>
          </p:cNvPr>
          <p:cNvSpPr>
            <a:spLocks noGrp="1"/>
          </p:cNvSpPr>
          <p:nvPr>
            <p:ph type="ftr" sz="quarter" idx="34"/>
          </p:nvPr>
        </p:nvSpPr>
        <p:spPr/>
        <p:txBody>
          <a:bodyPr/>
          <a:lstStyle/>
          <a:p>
            <a:r>
              <a:rPr lang="en-US" noProof="0" dirty="0"/>
              <a:t>Add a footer</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Thank You</a:t>
            </a:r>
          </a:p>
        </p:txBody>
      </p:sp>
      <p:sp>
        <p:nvSpPr>
          <p:cNvPr id="7" name="Text Placeholder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8" name="Text Placeholder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10" name="Content Placeholder 2">
            <a:extLst>
              <a:ext uri="{FF2B5EF4-FFF2-40B4-BE49-F238E27FC236}">
                <a16:creationId xmlns:a16="http://schemas.microsoft.com/office/drawing/2014/main" id="{AFA90A43-BEC4-4B20-96E2-797B03FB82F2}"/>
              </a:ext>
            </a:extLst>
          </p:cNvPr>
          <p:cNvSpPr>
            <a:spLocks noGrp="1"/>
          </p:cNvSpPr>
          <p:nvPr>
            <p:ph idx="33"/>
          </p:nvPr>
        </p:nvSpPr>
        <p:spPr>
          <a:xfrm>
            <a:off x="430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ntent Placeholder 2">
            <a:extLst>
              <a:ext uri="{FF2B5EF4-FFF2-40B4-BE49-F238E27FC236}">
                <a16:creationId xmlns:a16="http://schemas.microsoft.com/office/drawing/2014/main" id="{8A2C2023-6C37-4611-ACAF-5F2060202836}"/>
              </a:ext>
            </a:extLst>
          </p:cNvPr>
          <p:cNvSpPr>
            <a:spLocks noGrp="1"/>
          </p:cNvSpPr>
          <p:nvPr>
            <p:ph idx="34"/>
          </p:nvPr>
        </p:nvSpPr>
        <p:spPr>
          <a:xfrm>
            <a:off x="817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206C51E8-C5C0-4672-B456-F44C69B074D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6" name="Freeform 5">
            <a:extLst>
              <a:ext uri="{FF2B5EF4-FFF2-40B4-BE49-F238E27FC236}">
                <a16:creationId xmlns:a16="http://schemas.microsoft.com/office/drawing/2014/main" id="{9DE9AE8C-7574-4D45-B521-6B18054DA7C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7" name="Freeform 5">
            <a:extLst>
              <a:ext uri="{FF2B5EF4-FFF2-40B4-BE49-F238E27FC236}">
                <a16:creationId xmlns:a16="http://schemas.microsoft.com/office/drawing/2014/main" id="{EF240172-5930-4717-A0CD-A151075277D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8" name="Freeform 5">
            <a:extLst>
              <a:ext uri="{FF2B5EF4-FFF2-40B4-BE49-F238E27FC236}">
                <a16:creationId xmlns:a16="http://schemas.microsoft.com/office/drawing/2014/main" id="{7B4A83CE-8643-4697-94A9-C9F587F46E23}"/>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9" name="Freeform 5">
            <a:extLst>
              <a:ext uri="{FF2B5EF4-FFF2-40B4-BE49-F238E27FC236}">
                <a16:creationId xmlns:a16="http://schemas.microsoft.com/office/drawing/2014/main" id="{B0A765A5-BBCE-405E-A4B3-80A660118E84}"/>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2083656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5">
            <a:extLst>
              <a:ext uri="{FF2B5EF4-FFF2-40B4-BE49-F238E27FC236}">
                <a16:creationId xmlns:a16="http://schemas.microsoft.com/office/drawing/2014/main" id="{12B8F0DB-CC25-4CE9-A68E-CAA2FD986AF3}"/>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8" name="Freeform 5">
            <a:extLst>
              <a:ext uri="{FF2B5EF4-FFF2-40B4-BE49-F238E27FC236}">
                <a16:creationId xmlns:a16="http://schemas.microsoft.com/office/drawing/2014/main" id="{8A058973-2DC9-4087-9D57-F1D779F56CC2}"/>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9" name="Freeform 5">
            <a:extLst>
              <a:ext uri="{FF2B5EF4-FFF2-40B4-BE49-F238E27FC236}">
                <a16:creationId xmlns:a16="http://schemas.microsoft.com/office/drawing/2014/main" id="{B641062D-3CD4-49D1-A621-331E2933340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0" name="Freeform 5">
            <a:extLst>
              <a:ext uri="{FF2B5EF4-FFF2-40B4-BE49-F238E27FC236}">
                <a16:creationId xmlns:a16="http://schemas.microsoft.com/office/drawing/2014/main" id="{9F2C1E7C-A088-4772-84B3-15309BEADF7D}"/>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1" name="Freeform 5">
            <a:extLst>
              <a:ext uri="{FF2B5EF4-FFF2-40B4-BE49-F238E27FC236}">
                <a16:creationId xmlns:a16="http://schemas.microsoft.com/office/drawing/2014/main" id="{CA52278A-6924-4F97-A196-AE30D3DACB7A}"/>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603129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Freeform 5">
            <a:extLst>
              <a:ext uri="{FF2B5EF4-FFF2-40B4-BE49-F238E27FC236}">
                <a16:creationId xmlns:a16="http://schemas.microsoft.com/office/drawing/2014/main" id="{8663BD7B-5136-47ED-BE0A-C6C2F5622BDC}"/>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9" name="Freeform 5">
            <a:extLst>
              <a:ext uri="{FF2B5EF4-FFF2-40B4-BE49-F238E27FC236}">
                <a16:creationId xmlns:a16="http://schemas.microsoft.com/office/drawing/2014/main" id="{6ABA22C7-C35B-4EC0-B7CE-54F9EEFCB71D}"/>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0" name="Freeform 5">
            <a:extLst>
              <a:ext uri="{FF2B5EF4-FFF2-40B4-BE49-F238E27FC236}">
                <a16:creationId xmlns:a16="http://schemas.microsoft.com/office/drawing/2014/main" id="{6DAE4BC9-9CFF-4522-8216-651498F7A167}"/>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1" name="Freeform 5">
            <a:extLst>
              <a:ext uri="{FF2B5EF4-FFF2-40B4-BE49-F238E27FC236}">
                <a16:creationId xmlns:a16="http://schemas.microsoft.com/office/drawing/2014/main" id="{8E822AA0-FB3E-4051-AA1F-F51204BA02A9}"/>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5">
            <a:extLst>
              <a:ext uri="{FF2B5EF4-FFF2-40B4-BE49-F238E27FC236}">
                <a16:creationId xmlns:a16="http://schemas.microsoft.com/office/drawing/2014/main" id="{3445288A-D169-4374-BCFD-917DD04B2B1E}"/>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9" name="Content Placeholder 3">
            <a:extLst>
              <a:ext uri="{FF2B5EF4-FFF2-40B4-BE49-F238E27FC236}">
                <a16:creationId xmlns:a16="http://schemas.microsoft.com/office/drawing/2014/main" id="{2CD5709C-84DE-45F3-AE9B-8B6FD7134AB5}"/>
              </a:ext>
            </a:extLst>
          </p:cNvPr>
          <p:cNvSpPr>
            <a:spLocks noGrp="1"/>
          </p:cNvSpPr>
          <p:nvPr>
            <p:ph sz="half" idx="2"/>
          </p:nvPr>
        </p:nvSpPr>
        <p:spPr>
          <a:xfrm>
            <a:off x="6299886" y="1511250"/>
            <a:ext cx="5460114" cy="4665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2">
            <a:extLst>
              <a:ext uri="{FF2B5EF4-FFF2-40B4-BE49-F238E27FC236}">
                <a16:creationId xmlns:a16="http://schemas.microsoft.com/office/drawing/2014/main" id="{36BB18B1-3B7F-4B18-A1C5-BB7DA443C63F}"/>
              </a:ext>
            </a:extLst>
          </p:cNvPr>
          <p:cNvSpPr>
            <a:spLocks noGrp="1"/>
          </p:cNvSpPr>
          <p:nvPr>
            <p:ph sz="half" idx="1"/>
          </p:nvPr>
        </p:nvSpPr>
        <p:spPr>
          <a:xfrm>
            <a:off x="456816" y="1511250"/>
            <a:ext cx="5460114" cy="4665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5" name="Text Placeholder 2">
            <a:extLst>
              <a:ext uri="{FF2B5EF4-FFF2-40B4-BE49-F238E27FC236}">
                <a16:creationId xmlns:a16="http://schemas.microsoft.com/office/drawing/2014/main" id="{3419BDFB-8FC0-4B89-A29A-8EAC95E9AB99}"/>
              </a:ext>
            </a:extLst>
          </p:cNvPr>
          <p:cNvSpPr>
            <a:spLocks noGrp="1"/>
          </p:cNvSpPr>
          <p:nvPr>
            <p:ph type="body" idx="1"/>
          </p:nvPr>
        </p:nvSpPr>
        <p:spPr>
          <a:xfrm>
            <a:off x="431800" y="1511250"/>
            <a:ext cx="548493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8" name="Text Placeholder 4">
            <a:extLst>
              <a:ext uri="{FF2B5EF4-FFF2-40B4-BE49-F238E27FC236}">
                <a16:creationId xmlns:a16="http://schemas.microsoft.com/office/drawing/2014/main" id="{8E6C2CC0-9AB0-46E9-977A-EF923DCE7FAF}"/>
              </a:ext>
            </a:extLst>
          </p:cNvPr>
          <p:cNvSpPr>
            <a:spLocks noGrp="1"/>
          </p:cNvSpPr>
          <p:nvPr>
            <p:ph type="body" sz="quarter" idx="3"/>
          </p:nvPr>
        </p:nvSpPr>
        <p:spPr>
          <a:xfrm>
            <a:off x="6339334" y="1518287"/>
            <a:ext cx="542066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28DF954C-A51E-4242-B83E-A826008F5C67}"/>
              </a:ext>
            </a:extLst>
          </p:cNvPr>
          <p:cNvSpPr>
            <a:spLocks noGrp="1"/>
          </p:cNvSpPr>
          <p:nvPr>
            <p:ph sz="quarter" idx="4"/>
          </p:nvPr>
        </p:nvSpPr>
        <p:spPr>
          <a:xfrm>
            <a:off x="6339334" y="2486989"/>
            <a:ext cx="5432666" cy="3702674"/>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 name="Content Placeholder 3">
            <a:extLst>
              <a:ext uri="{FF2B5EF4-FFF2-40B4-BE49-F238E27FC236}">
                <a16:creationId xmlns:a16="http://schemas.microsoft.com/office/drawing/2014/main" id="{600E416E-6162-484A-BA4D-640FA83078A9}"/>
              </a:ext>
            </a:extLst>
          </p:cNvPr>
          <p:cNvSpPr>
            <a:spLocks noGrp="1"/>
          </p:cNvSpPr>
          <p:nvPr>
            <p:ph sz="half" idx="2"/>
          </p:nvPr>
        </p:nvSpPr>
        <p:spPr>
          <a:xfrm>
            <a:off x="431800" y="2486989"/>
            <a:ext cx="5491215" cy="3702674"/>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416020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1" name="Content Placeholder 2">
            <a:extLst>
              <a:ext uri="{FF2B5EF4-FFF2-40B4-BE49-F238E27FC236}">
                <a16:creationId xmlns:a16="http://schemas.microsoft.com/office/drawing/2014/main" id="{A8B59DDF-F2BC-491E-92E0-9D2C1398ECE5}"/>
              </a:ext>
            </a:extLst>
          </p:cNvPr>
          <p:cNvSpPr>
            <a:spLocks noGrp="1"/>
          </p:cNvSpPr>
          <p:nvPr>
            <p:ph idx="1"/>
          </p:nvPr>
        </p:nvSpPr>
        <p:spPr>
          <a:xfrm>
            <a:off x="5183188" y="431999"/>
            <a:ext cx="6544468" cy="5513889"/>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0112294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6" name="Picture Placeholder 2">
            <a:extLst>
              <a:ext uri="{FF2B5EF4-FFF2-40B4-BE49-F238E27FC236}">
                <a16:creationId xmlns:a16="http://schemas.microsoft.com/office/drawing/2014/main" id="{0110E46C-B434-49FA-AA0E-D64E5786D280}"/>
              </a:ext>
            </a:extLst>
          </p:cNvPr>
          <p:cNvSpPr>
            <a:spLocks noGrp="1"/>
          </p:cNvSpPr>
          <p:nvPr>
            <p:ph type="pic" idx="1"/>
          </p:nvPr>
        </p:nvSpPr>
        <p:spPr>
          <a:xfrm>
            <a:off x="5183188" y="431999"/>
            <a:ext cx="6544468" cy="5513889"/>
          </a:xfrm>
          <a:prstGeom prst="roundRect">
            <a:avLst>
              <a:gd name="adj" fmla="val 5554"/>
            </a:avLst>
          </a:prstGeom>
        </p:spPr>
        <p:txBody>
          <a:bodyPr vert="horz" wrap="square" lIns="0" tIns="0" rIns="0" bIns="0" rtlCol="0" anchor="ctr">
            <a:noAutofit/>
          </a:bodyPr>
          <a:lstStyle>
            <a:lvl1pPr>
              <a:defRPr lang="en-US" sz="1200" i="1" dirty="0">
                <a:latin typeface="Times New Roman" panose="02020603050405020304" pitchFamily="18" charset="0"/>
                <a:cs typeface="Times New Roman" panose="02020603050405020304" pitchFamily="18" charset="0"/>
              </a:defRPr>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66184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US" noProof="0" smtClean="0"/>
              <a:pPr/>
              <a:t>‹#›</a:t>
            </a:fld>
            <a:endParaRPr lang="en-US" noProof="0" dirty="0"/>
          </a:p>
        </p:txBody>
      </p:sp>
      <p:sp>
        <p:nvSpPr>
          <p:cNvPr id="9" name="Title 8">
            <a:extLst>
              <a:ext uri="{FF2B5EF4-FFF2-40B4-BE49-F238E27FC236}">
                <a16:creationId xmlns:a16="http://schemas.microsoft.com/office/drawing/2014/main" id="{790C5B8B-2AF3-42F3-B4F8-A806BB98ACA8}"/>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9591342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US" noProof="0" smtClean="0"/>
              <a:pPr/>
              <a:t>‹#›</a:t>
            </a:fld>
            <a:endParaRPr lang="en-US" noProof="0" dirty="0"/>
          </a:p>
        </p:txBody>
      </p:sp>
      <p:sp>
        <p:nvSpPr>
          <p:cNvPr id="9" name="Title 8">
            <a:extLst>
              <a:ext uri="{FF2B5EF4-FFF2-40B4-BE49-F238E27FC236}">
                <a16:creationId xmlns:a16="http://schemas.microsoft.com/office/drawing/2014/main" id="{790C5B8B-2AF3-42F3-B4F8-A806BB98ACA8}"/>
              </a:ext>
            </a:extLst>
          </p:cNvPr>
          <p:cNvSpPr>
            <a:spLocks noGrp="1"/>
          </p:cNvSpPr>
          <p:nvPr>
            <p:ph type="title"/>
          </p:nvPr>
        </p:nvSpPr>
        <p:spPr/>
        <p:txBody>
          <a:bodyPr/>
          <a:lstStyle/>
          <a:p>
            <a:r>
              <a:rPr lang="en-US" noProof="0"/>
              <a:t>Click to edit Master title style</a:t>
            </a:r>
          </a:p>
        </p:txBody>
      </p:sp>
      <p:sp>
        <p:nvSpPr>
          <p:cNvPr id="11" name="Text Placeholder 10">
            <a:extLst>
              <a:ext uri="{FF2B5EF4-FFF2-40B4-BE49-F238E27FC236}">
                <a16:creationId xmlns:a16="http://schemas.microsoft.com/office/drawing/2014/main" id="{1B3B1662-8902-44D0-A545-5008B483D16F}"/>
              </a:ext>
            </a:extLst>
          </p:cNvPr>
          <p:cNvSpPr>
            <a:spLocks noGrp="1"/>
          </p:cNvSpPr>
          <p:nvPr>
            <p:ph type="body" sz="quarter" idx="14"/>
          </p:nvPr>
        </p:nvSpPr>
        <p:spPr>
          <a:xfrm>
            <a:off x="1578017" y="2169005"/>
            <a:ext cx="9035966" cy="2519990"/>
          </a:xfrm>
        </p:spPr>
        <p:txBody>
          <a:bodyPr anchor="ctr"/>
          <a:lstStyle>
            <a:lvl1pPr marL="0" indent="0" algn="ctr">
              <a:buNone/>
              <a:defRPr sz="6000"/>
            </a:lvl1pPr>
            <a:lvl2pPr marL="266700" indent="0">
              <a:buNone/>
              <a:defRPr/>
            </a:lvl2pPr>
          </a:lstStyle>
          <a:p>
            <a:pPr lvl="0"/>
            <a:r>
              <a:rPr lang="en-US" noProof="0"/>
              <a:t>Click to edit Master text styles</a:t>
            </a:r>
          </a:p>
        </p:txBody>
      </p:sp>
    </p:spTree>
    <p:extLst>
      <p:ext uri="{BB962C8B-B14F-4D97-AF65-F5344CB8AC3E}">
        <p14:creationId xmlns:p14="http://schemas.microsoft.com/office/powerpoint/2010/main" val="32887573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07300" y="43868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Picture Placeholder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9" name="Picture Placeholder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1" name="Freeform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5" name="Freeform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a:lstStyle>
            <a:lvl1pPr marL="0" indent="0">
              <a:buNone/>
              <a:defRPr sz="2400" b="1"/>
            </a:lvl1pPr>
          </a:lstStyle>
          <a:p>
            <a:pPr lvl="0"/>
            <a:r>
              <a:rPr lang="en-US" noProof="0"/>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6" name="Title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anchor="t"/>
          <a:lstStyle>
            <a:lvl1pPr algn="l">
              <a:lnSpc>
                <a:spcPct val="100000"/>
              </a:lnSpc>
              <a:defRPr sz="1800" b="0" spc="0">
                <a:solidFill>
                  <a:schemeClr val="bg1">
                    <a:lumMod val="95000"/>
                  </a:schemeClr>
                </a:solidFill>
                <a:latin typeface="+mn-lt"/>
              </a:defRPr>
            </a:lvl1pPr>
          </a:lstStyle>
          <a:p>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Rectangle: Rounded Corners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6" r:id="rId11"/>
    <p:sldLayoutId id="2147483657" r:id="rId12"/>
    <p:sldLayoutId id="2147483667" r:id="rId13"/>
    <p:sldLayoutId id="2147483668" r:id="rId14"/>
    <p:sldLayoutId id="2147483650" r:id="rId15"/>
    <p:sldLayoutId id="2147483652" r:id="rId16"/>
    <p:sldLayoutId id="2147483669" r:id="rId17"/>
    <p:sldLayoutId id="2147483671" r:id="rId18"/>
    <p:sldLayoutId id="2147483672" r:id="rId19"/>
    <p:sldLayoutId id="2147483670" r:id="rId20"/>
    <p:sldLayoutId id="2147483673" r:id="rId21"/>
    <p:sldLayoutId id="2147483655" r:id="rId22"/>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8.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jpg"/><Relationship Id="rId1" Type="http://schemas.openxmlformats.org/officeDocument/2006/relationships/slideLayout" Target="../slideLayouts/slideLayout8.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8.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FE5D908F-BAEF-2843-BC2F-691696E72E11}"/>
              </a:ext>
            </a:extLst>
          </p:cNvPr>
          <p:cNvPicPr>
            <a:picLocks noGrp="1" noChangeAspect="1"/>
          </p:cNvPicPr>
          <p:nvPr>
            <p:ph type="pic" sz="quarter" idx="10"/>
          </p:nvPr>
        </p:nvPicPr>
        <p:blipFill>
          <a:blip r:embed="rId2"/>
          <a:srcRect/>
          <a:stretch/>
        </p:blipFill>
        <p:spPr>
          <a:xfrm>
            <a:off x="1456215" y="1"/>
            <a:ext cx="10735785" cy="6195838"/>
          </a:xfrm>
        </p:spPr>
      </p:pic>
      <p:sp>
        <p:nvSpPr>
          <p:cNvPr id="25" name="TextBox 24">
            <a:extLst>
              <a:ext uri="{FF2B5EF4-FFF2-40B4-BE49-F238E27FC236}">
                <a16:creationId xmlns:a16="http://schemas.microsoft.com/office/drawing/2014/main" id="{7EF238CB-AB58-4787-8F9C-A1C16929A2FA}"/>
              </a:ext>
              <a:ext uri="{C183D7F6-B498-43B3-948B-1728B52AA6E4}">
                <adec:decorative xmlns:adec="http://schemas.microsoft.com/office/drawing/2017/decorative"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1000837" y="4651513"/>
            <a:ext cx="4842907" cy="977756"/>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a:lstStyle/>
          <a:p>
            <a:r>
              <a:rPr lang="en-US" dirty="0"/>
              <a:t>Sudhan Industries</a:t>
            </a:r>
          </a:p>
        </p:txBody>
      </p:sp>
      <p:sp>
        <p:nvSpPr>
          <p:cNvPr id="20" name="Isosceles Triangle 19">
            <a:extLst>
              <a:ext uri="{FF2B5EF4-FFF2-40B4-BE49-F238E27FC236}">
                <a16:creationId xmlns:a16="http://schemas.microsoft.com/office/drawing/2014/main" id="{545D50A1-D634-4325-B06C-5450FDF7B818}"/>
              </a:ext>
              <a:ext uri="{C183D7F6-B498-43B3-948B-1728B52AA6E4}">
                <adec:decorative xmlns:adec="http://schemas.microsoft.com/office/drawing/2017/decorative" val="1"/>
              </a:ext>
            </a:extLst>
          </p:cNvPr>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9996169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Services</a:t>
            </a:r>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000" y="1273691"/>
            <a:ext cx="4166504" cy="2327199"/>
          </a:xfrm>
        </p:spPr>
        <p:txBody>
          <a:bodyPr/>
          <a:lstStyle/>
          <a:p>
            <a:pPr algn="just"/>
            <a:r>
              <a:rPr lang="en-US" sz="2000" dirty="0"/>
              <a:t>We have wide range of Slitting facility in CRGO, CRNGO and other Metals CRC, with Fully automatic CNC Slitting Line with high quality precise slitting cutter to maintain Burr Level. Our Slitting range is of Width 10mm to 1250mm. Slitting capacity in thickness 0.10mm to 1mm Thickness.</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a:lstStyle/>
          <a:p>
            <a:fld id="{19B51A1E-902D-48AF-9020-955120F399B6}" type="slidenum">
              <a:rPr lang="en-US" smtClean="0"/>
              <a:pPr/>
              <a:t>10</a:t>
            </a:fld>
            <a:endParaRPr lang="en-US" dirty="0"/>
          </a:p>
        </p:txBody>
      </p:sp>
      <p:pic>
        <p:nvPicPr>
          <p:cNvPr id="15" name="Picture 14">
            <a:extLst>
              <a:ext uri="{FF2B5EF4-FFF2-40B4-BE49-F238E27FC236}">
                <a16:creationId xmlns:a16="http://schemas.microsoft.com/office/drawing/2014/main" id="{D1BD3261-E067-4273-84F2-E2561EA349C2}"/>
              </a:ext>
            </a:extLst>
          </p:cNvPr>
          <p:cNvPicPr>
            <a:picLocks noChangeAspect="1"/>
          </p:cNvPicPr>
          <p:nvPr/>
        </p:nvPicPr>
        <p:blipFill>
          <a:blip r:embed="rId2"/>
          <a:srcRect/>
          <a:stretch/>
        </p:blipFill>
        <p:spPr>
          <a:xfrm>
            <a:off x="5145568" y="452469"/>
            <a:ext cx="3803352" cy="2522367"/>
          </a:xfrm>
          <a:prstGeom prst="rect">
            <a:avLst/>
          </a:prstGeom>
        </p:spPr>
      </p:pic>
      <p:pic>
        <p:nvPicPr>
          <p:cNvPr id="16" name="Picture 15">
            <a:extLst>
              <a:ext uri="{FF2B5EF4-FFF2-40B4-BE49-F238E27FC236}">
                <a16:creationId xmlns:a16="http://schemas.microsoft.com/office/drawing/2014/main" id="{95FD10B9-E7D4-4F20-B709-EB9B5EFBA1D0}"/>
              </a:ext>
            </a:extLst>
          </p:cNvPr>
          <p:cNvPicPr>
            <a:picLocks noChangeAspect="1"/>
          </p:cNvPicPr>
          <p:nvPr/>
        </p:nvPicPr>
        <p:blipFill>
          <a:blip r:embed="rId3"/>
          <a:srcRect/>
          <a:stretch/>
        </p:blipFill>
        <p:spPr>
          <a:xfrm>
            <a:off x="7010400" y="3859971"/>
            <a:ext cx="4079088" cy="2632303"/>
          </a:xfrm>
          <a:prstGeom prst="rect">
            <a:avLst/>
          </a:prstGeom>
        </p:spPr>
      </p:pic>
      <p:pic>
        <p:nvPicPr>
          <p:cNvPr id="17" name="Picture 16">
            <a:extLst>
              <a:ext uri="{FF2B5EF4-FFF2-40B4-BE49-F238E27FC236}">
                <a16:creationId xmlns:a16="http://schemas.microsoft.com/office/drawing/2014/main" id="{6E3EAB45-FF47-410A-A138-F67A90F7E525}"/>
              </a:ext>
            </a:extLst>
          </p:cNvPr>
          <p:cNvPicPr>
            <a:picLocks noChangeAspect="1"/>
          </p:cNvPicPr>
          <p:nvPr/>
        </p:nvPicPr>
        <p:blipFill>
          <a:blip r:embed="rId4"/>
          <a:srcRect/>
          <a:stretch/>
        </p:blipFill>
        <p:spPr>
          <a:xfrm>
            <a:off x="2087299" y="3883164"/>
            <a:ext cx="4166504" cy="2632303"/>
          </a:xfrm>
          <a:prstGeom prst="rect">
            <a:avLst/>
          </a:prstGeom>
        </p:spPr>
      </p:pic>
    </p:spTree>
    <p:extLst>
      <p:ext uri="{BB962C8B-B14F-4D97-AF65-F5344CB8AC3E}">
        <p14:creationId xmlns:p14="http://schemas.microsoft.com/office/powerpoint/2010/main" val="1094698193"/>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srcRect/>
          <a:stretch/>
        </p:blipFill>
        <p:spPr>
          <a:xfrm>
            <a:off x="185530" y="1"/>
            <a:ext cx="12006470" cy="6858000"/>
          </a:xfrm>
        </p:spPr>
      </p:pic>
      <p:sp>
        <p:nvSpPr>
          <p:cNvPr id="24" name="TextBox 23">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7425293" y="4572000"/>
            <a:ext cx="4459766" cy="982996"/>
          </a:xfrm>
        </p:spPr>
        <p:txBody>
          <a:bodyPr/>
          <a:lstStyle/>
          <a:p>
            <a:r>
              <a:rPr lang="en-US" dirty="0"/>
              <a:t>Mission</a:t>
            </a:r>
          </a:p>
        </p:txBody>
      </p:sp>
      <p:sp>
        <p:nvSpPr>
          <p:cNvPr id="15" name="Freeform 5">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US" smtClean="0"/>
              <a:pPr/>
              <a:t>11</a:t>
            </a:fld>
            <a:endParaRPr lang="en-US" dirty="0"/>
          </a:p>
        </p:txBody>
      </p:sp>
    </p:spTree>
    <p:extLst>
      <p:ext uri="{BB962C8B-B14F-4D97-AF65-F5344CB8AC3E}">
        <p14:creationId xmlns:p14="http://schemas.microsoft.com/office/powerpoint/2010/main" val="4091674644"/>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B4D5-DA14-4F29-9320-2DE0A6B571B9}"/>
              </a:ext>
            </a:extLst>
          </p:cNvPr>
          <p:cNvSpPr>
            <a:spLocks noGrp="1"/>
          </p:cNvSpPr>
          <p:nvPr>
            <p:ph type="title"/>
          </p:nvPr>
        </p:nvSpPr>
        <p:spPr>
          <a:xfrm>
            <a:off x="426000" y="948835"/>
            <a:ext cx="11340000" cy="432000"/>
          </a:xfrm>
        </p:spPr>
        <p:txBody>
          <a:bodyPr/>
          <a:lstStyle/>
          <a:p>
            <a:pPr algn="ctr"/>
            <a:r>
              <a:rPr lang="en-US" dirty="0"/>
              <a:t>Mission</a:t>
            </a:r>
          </a:p>
        </p:txBody>
      </p:sp>
      <p:sp>
        <p:nvSpPr>
          <p:cNvPr id="9" name="Slide Number Placeholder 8">
            <a:extLst>
              <a:ext uri="{FF2B5EF4-FFF2-40B4-BE49-F238E27FC236}">
                <a16:creationId xmlns:a16="http://schemas.microsoft.com/office/drawing/2014/main" id="{00A34EBD-7DEA-4599-A81B-0A363A0E17FC}"/>
              </a:ext>
            </a:extLst>
          </p:cNvPr>
          <p:cNvSpPr>
            <a:spLocks noGrp="1"/>
          </p:cNvSpPr>
          <p:nvPr>
            <p:ph type="sldNum" sz="quarter" idx="15"/>
          </p:nvPr>
        </p:nvSpPr>
        <p:spPr/>
        <p:txBody>
          <a:bodyPr/>
          <a:lstStyle/>
          <a:p>
            <a:fld id="{19B51A1E-902D-48AF-9020-955120F399B6}" type="slidenum">
              <a:rPr lang="en-US" smtClean="0"/>
              <a:pPr/>
              <a:t>12</a:t>
            </a:fld>
            <a:endParaRPr lang="en-US" dirty="0"/>
          </a:p>
        </p:txBody>
      </p:sp>
      <p:sp>
        <p:nvSpPr>
          <p:cNvPr id="14" name="Rectangle 13">
            <a:extLst>
              <a:ext uri="{FF2B5EF4-FFF2-40B4-BE49-F238E27FC236}">
                <a16:creationId xmlns:a16="http://schemas.microsoft.com/office/drawing/2014/main" id="{B1EEA659-48C5-446D-946B-B5D4039B1470}"/>
              </a:ext>
            </a:extLst>
          </p:cNvPr>
          <p:cNvSpPr/>
          <p:nvPr/>
        </p:nvSpPr>
        <p:spPr>
          <a:xfrm>
            <a:off x="2250799" y="2459504"/>
            <a:ext cx="7690402" cy="1938992"/>
          </a:xfrm>
          <a:prstGeom prst="rect">
            <a:avLst/>
          </a:prstGeom>
        </p:spPr>
        <p:txBody>
          <a:bodyPr wrap="square">
            <a:spAutoFit/>
          </a:bodyPr>
          <a:lstStyle/>
          <a:p>
            <a:pPr algn="ctr"/>
            <a:r>
              <a:rPr lang="en-US" sz="2000" dirty="0"/>
              <a:t>Our mission is to produce and continually develop quality products at a competitive price. We will always strive to service our customer with the utmost integrity, and to their complete satisfaction. It is our goal to ensure our mission by continuous self improvement, growth in our operations and employees; while maintaining profitability to the benefit of our customers, employees, and community.</a:t>
            </a:r>
            <a:endParaRPr lang="en-IN" sz="2400" dirty="0"/>
          </a:p>
        </p:txBody>
      </p:sp>
    </p:spTree>
    <p:extLst>
      <p:ext uri="{BB962C8B-B14F-4D97-AF65-F5344CB8AC3E}">
        <p14:creationId xmlns:p14="http://schemas.microsoft.com/office/powerpoint/2010/main" val="25800700"/>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srcRect/>
          <a:stretch/>
        </p:blipFill>
        <p:spPr>
          <a:xfrm>
            <a:off x="185530" y="1"/>
            <a:ext cx="12006470" cy="6858000"/>
          </a:xfrm>
        </p:spPr>
      </p:pic>
      <p:sp>
        <p:nvSpPr>
          <p:cNvPr id="24" name="TextBox 23">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7425293" y="4572000"/>
            <a:ext cx="4459766" cy="982996"/>
          </a:xfrm>
        </p:spPr>
        <p:txBody>
          <a:bodyPr/>
          <a:lstStyle/>
          <a:p>
            <a:r>
              <a:rPr lang="en-US" dirty="0"/>
              <a:t>Vision</a:t>
            </a:r>
          </a:p>
        </p:txBody>
      </p:sp>
      <p:sp>
        <p:nvSpPr>
          <p:cNvPr id="15" name="Freeform 5">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US" smtClean="0"/>
              <a:pPr/>
              <a:t>13</a:t>
            </a:fld>
            <a:endParaRPr lang="en-US" dirty="0"/>
          </a:p>
        </p:txBody>
      </p:sp>
    </p:spTree>
    <p:extLst>
      <p:ext uri="{BB962C8B-B14F-4D97-AF65-F5344CB8AC3E}">
        <p14:creationId xmlns:p14="http://schemas.microsoft.com/office/powerpoint/2010/main" val="2004025"/>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B4D5-DA14-4F29-9320-2DE0A6B571B9}"/>
              </a:ext>
            </a:extLst>
          </p:cNvPr>
          <p:cNvSpPr>
            <a:spLocks noGrp="1"/>
          </p:cNvSpPr>
          <p:nvPr>
            <p:ph type="title"/>
          </p:nvPr>
        </p:nvSpPr>
        <p:spPr>
          <a:xfrm>
            <a:off x="426000" y="948835"/>
            <a:ext cx="11340000" cy="432000"/>
          </a:xfrm>
        </p:spPr>
        <p:txBody>
          <a:bodyPr/>
          <a:lstStyle/>
          <a:p>
            <a:pPr algn="ctr"/>
            <a:r>
              <a:rPr lang="en-US" dirty="0"/>
              <a:t>Vision</a:t>
            </a:r>
          </a:p>
        </p:txBody>
      </p:sp>
      <p:sp>
        <p:nvSpPr>
          <p:cNvPr id="9" name="Slide Number Placeholder 8">
            <a:extLst>
              <a:ext uri="{FF2B5EF4-FFF2-40B4-BE49-F238E27FC236}">
                <a16:creationId xmlns:a16="http://schemas.microsoft.com/office/drawing/2014/main" id="{00A34EBD-7DEA-4599-A81B-0A363A0E17FC}"/>
              </a:ext>
            </a:extLst>
          </p:cNvPr>
          <p:cNvSpPr>
            <a:spLocks noGrp="1"/>
          </p:cNvSpPr>
          <p:nvPr>
            <p:ph type="sldNum" sz="quarter" idx="15"/>
          </p:nvPr>
        </p:nvSpPr>
        <p:spPr/>
        <p:txBody>
          <a:bodyPr/>
          <a:lstStyle/>
          <a:p>
            <a:fld id="{19B51A1E-902D-48AF-9020-955120F399B6}" type="slidenum">
              <a:rPr lang="en-US" smtClean="0"/>
              <a:pPr/>
              <a:t>14</a:t>
            </a:fld>
            <a:endParaRPr lang="en-US" dirty="0"/>
          </a:p>
        </p:txBody>
      </p:sp>
      <p:sp>
        <p:nvSpPr>
          <p:cNvPr id="14" name="Rectangle 13">
            <a:extLst>
              <a:ext uri="{FF2B5EF4-FFF2-40B4-BE49-F238E27FC236}">
                <a16:creationId xmlns:a16="http://schemas.microsoft.com/office/drawing/2014/main" id="{B1EEA659-48C5-446D-946B-B5D4039B1470}"/>
              </a:ext>
            </a:extLst>
          </p:cNvPr>
          <p:cNvSpPr/>
          <p:nvPr/>
        </p:nvSpPr>
        <p:spPr>
          <a:xfrm>
            <a:off x="2250799" y="2459504"/>
            <a:ext cx="7690402" cy="1323439"/>
          </a:xfrm>
          <a:prstGeom prst="rect">
            <a:avLst/>
          </a:prstGeom>
        </p:spPr>
        <p:txBody>
          <a:bodyPr wrap="square">
            <a:spAutoFit/>
          </a:bodyPr>
          <a:lstStyle/>
          <a:p>
            <a:pPr algn="ctr"/>
            <a:r>
              <a:rPr lang="en-US" sz="2000" dirty="0"/>
              <a:t>We dedicate ourselves to be the supplier of choice when our type of products are being sought. This vision will be accomplished by sharing the responsibilities of planning and decision making with all of our employees.</a:t>
            </a:r>
            <a:endParaRPr lang="en-IN" sz="2800" dirty="0"/>
          </a:p>
        </p:txBody>
      </p:sp>
    </p:spTree>
    <p:extLst>
      <p:ext uri="{BB962C8B-B14F-4D97-AF65-F5344CB8AC3E}">
        <p14:creationId xmlns:p14="http://schemas.microsoft.com/office/powerpoint/2010/main" val="3474797123"/>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srcRect/>
          <a:stretch/>
        </p:blipFill>
        <p:spPr>
          <a:xfrm>
            <a:off x="185530" y="1"/>
            <a:ext cx="12006470" cy="6858000"/>
          </a:xfrm>
        </p:spPr>
      </p:pic>
      <p:sp>
        <p:nvSpPr>
          <p:cNvPr id="24" name="TextBox 23">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7425293" y="4572000"/>
            <a:ext cx="4459766" cy="982996"/>
          </a:xfrm>
        </p:spPr>
        <p:txBody>
          <a:bodyPr/>
          <a:lstStyle/>
          <a:p>
            <a:r>
              <a:rPr lang="en-US" dirty="0"/>
              <a:t>Our  Values</a:t>
            </a:r>
          </a:p>
        </p:txBody>
      </p:sp>
      <p:sp>
        <p:nvSpPr>
          <p:cNvPr id="15" name="Freeform 5">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US" smtClean="0"/>
              <a:pPr/>
              <a:t>15</a:t>
            </a:fld>
            <a:endParaRPr lang="en-US" dirty="0"/>
          </a:p>
        </p:txBody>
      </p:sp>
    </p:spTree>
    <p:extLst>
      <p:ext uri="{BB962C8B-B14F-4D97-AF65-F5344CB8AC3E}">
        <p14:creationId xmlns:p14="http://schemas.microsoft.com/office/powerpoint/2010/main" val="1930775571"/>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424A82-5A87-4022-A851-E093A2B39B69}"/>
              </a:ext>
            </a:extLst>
          </p:cNvPr>
          <p:cNvSpPr>
            <a:spLocks noGrp="1"/>
          </p:cNvSpPr>
          <p:nvPr>
            <p:ph type="title"/>
          </p:nvPr>
        </p:nvSpPr>
        <p:spPr/>
        <p:txBody>
          <a:bodyPr/>
          <a:lstStyle/>
          <a:p>
            <a:r>
              <a:rPr lang="en-US" dirty="0"/>
              <a:t>Our Values</a:t>
            </a:r>
            <a:endParaRPr lang="en-IN" dirty="0"/>
          </a:p>
        </p:txBody>
      </p:sp>
      <p:sp>
        <p:nvSpPr>
          <p:cNvPr id="11" name="Text Placeholder 10">
            <a:extLst>
              <a:ext uri="{FF2B5EF4-FFF2-40B4-BE49-F238E27FC236}">
                <a16:creationId xmlns:a16="http://schemas.microsoft.com/office/drawing/2014/main" id="{AADCC444-D711-47C7-96DD-2BC6EFA6EA47}"/>
              </a:ext>
            </a:extLst>
          </p:cNvPr>
          <p:cNvSpPr>
            <a:spLocks noGrp="1"/>
          </p:cNvSpPr>
          <p:nvPr>
            <p:ph type="body" sz="quarter" idx="32"/>
          </p:nvPr>
        </p:nvSpPr>
        <p:spPr>
          <a:xfrm>
            <a:off x="432000" y="1286294"/>
            <a:ext cx="11241426" cy="4809706"/>
          </a:xfrm>
        </p:spPr>
        <p:txBody>
          <a:bodyPr/>
          <a:lstStyle/>
          <a:p>
            <a:r>
              <a:rPr lang="en-US" sz="2800" b="1" dirty="0"/>
              <a:t>Integrity</a:t>
            </a:r>
          </a:p>
          <a:p>
            <a:pPr marL="457200" indent="-457200" algn="just">
              <a:buFont typeface="Arial" panose="020B0604020202020204" pitchFamily="34" charset="0"/>
              <a:buChar char="•"/>
            </a:pPr>
            <a:r>
              <a:rPr lang="en-IN" sz="2000" dirty="0"/>
              <a:t>For us, Integrity implies honesty and transparency in our business processes and the highest level of ethical behaviour and professional act in customer services.</a:t>
            </a:r>
          </a:p>
          <a:p>
            <a:endParaRPr lang="en-IN" sz="2800" b="1" dirty="0"/>
          </a:p>
          <a:p>
            <a:r>
              <a:rPr lang="en-US" sz="2800" b="1" dirty="0"/>
              <a:t>Customer First</a:t>
            </a:r>
          </a:p>
          <a:p>
            <a:pPr marL="285750" indent="-285750" algn="just">
              <a:buFont typeface="Arial" panose="020B0604020202020204" pitchFamily="34" charset="0"/>
              <a:buChar char="•"/>
            </a:pPr>
            <a:r>
              <a:rPr lang="en-IN" sz="2000" dirty="0"/>
              <a:t>Customer demands for our products and their feedbacks are driving force for our growth and development. We create long term relationship with customers through value addition in their products and processes. At </a:t>
            </a:r>
            <a:r>
              <a:rPr lang="en-IN" sz="2000" dirty="0" err="1"/>
              <a:t>Finar</a:t>
            </a:r>
            <a:r>
              <a:rPr lang="en-IN" sz="2000" dirty="0"/>
              <a:t>, employees treat customers with honesty, respect and dignity.</a:t>
            </a:r>
          </a:p>
          <a:p>
            <a:pPr algn="just"/>
            <a:endParaRPr lang="en-IN" sz="2000" dirty="0"/>
          </a:p>
          <a:p>
            <a:r>
              <a:rPr lang="en-IN" sz="2800" b="1" dirty="0"/>
              <a:t>Commitment</a:t>
            </a:r>
          </a:p>
          <a:p>
            <a:pPr marL="457200" indent="-457200" algn="just">
              <a:buFont typeface="Arial" panose="020B0604020202020204" pitchFamily="34" charset="0"/>
              <a:buChar char="•"/>
            </a:pPr>
            <a:r>
              <a:rPr lang="en-IN" sz="2000" dirty="0"/>
              <a:t>At </a:t>
            </a:r>
            <a:r>
              <a:rPr lang="en-IN" sz="2000" dirty="0" err="1"/>
              <a:t>Finar</a:t>
            </a:r>
            <a:r>
              <a:rPr lang="en-IN" sz="2000" dirty="0"/>
              <a:t>, we are committed to all our stakeholders adopting best practices in business operations to honour our deliverables to every person, entity or organization, associated with us.</a:t>
            </a:r>
            <a:endParaRPr lang="en-IN" sz="3200" b="1" dirty="0"/>
          </a:p>
          <a:p>
            <a:endParaRPr lang="en-US" sz="3200" b="1" dirty="0"/>
          </a:p>
        </p:txBody>
      </p:sp>
    </p:spTree>
    <p:extLst>
      <p:ext uri="{BB962C8B-B14F-4D97-AF65-F5344CB8AC3E}">
        <p14:creationId xmlns:p14="http://schemas.microsoft.com/office/powerpoint/2010/main" val="2575421478"/>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424A82-5A87-4022-A851-E093A2B39B69}"/>
              </a:ext>
            </a:extLst>
          </p:cNvPr>
          <p:cNvSpPr>
            <a:spLocks noGrp="1"/>
          </p:cNvSpPr>
          <p:nvPr>
            <p:ph type="title"/>
          </p:nvPr>
        </p:nvSpPr>
        <p:spPr/>
        <p:txBody>
          <a:bodyPr/>
          <a:lstStyle/>
          <a:p>
            <a:r>
              <a:rPr lang="en-US" dirty="0"/>
              <a:t>Our Values</a:t>
            </a:r>
            <a:endParaRPr lang="en-IN" dirty="0"/>
          </a:p>
        </p:txBody>
      </p:sp>
      <p:sp>
        <p:nvSpPr>
          <p:cNvPr id="11" name="Text Placeholder 10">
            <a:extLst>
              <a:ext uri="{FF2B5EF4-FFF2-40B4-BE49-F238E27FC236}">
                <a16:creationId xmlns:a16="http://schemas.microsoft.com/office/drawing/2014/main" id="{AADCC444-D711-47C7-96DD-2BC6EFA6EA47}"/>
              </a:ext>
            </a:extLst>
          </p:cNvPr>
          <p:cNvSpPr>
            <a:spLocks noGrp="1"/>
          </p:cNvSpPr>
          <p:nvPr>
            <p:ph type="body" sz="quarter" idx="32"/>
          </p:nvPr>
        </p:nvSpPr>
        <p:spPr>
          <a:xfrm>
            <a:off x="432000" y="1286294"/>
            <a:ext cx="11241426" cy="4809706"/>
          </a:xfrm>
        </p:spPr>
        <p:txBody>
          <a:bodyPr/>
          <a:lstStyle/>
          <a:p>
            <a:r>
              <a:rPr lang="en-US" sz="2800" b="1" dirty="0"/>
              <a:t>Respect for Individual</a:t>
            </a:r>
          </a:p>
          <a:p>
            <a:pPr marL="457200" indent="-457200" algn="just">
              <a:buFont typeface="Arial" panose="020B0604020202020204" pitchFamily="34" charset="0"/>
              <a:buChar char="•"/>
            </a:pPr>
            <a:r>
              <a:rPr lang="en-IN" sz="2000" dirty="0"/>
              <a:t>We are committed to create a work culture that encourage trust in the organisation, respect to an individual and value the diversity in the organisation.</a:t>
            </a:r>
          </a:p>
          <a:p>
            <a:pPr algn="just"/>
            <a:endParaRPr lang="en-IN" sz="3200" b="1" dirty="0"/>
          </a:p>
          <a:p>
            <a:r>
              <a:rPr lang="en-US" sz="2800" b="1" dirty="0"/>
              <a:t>Contribute to the Society</a:t>
            </a:r>
          </a:p>
          <a:p>
            <a:pPr marL="342900" indent="-342900" algn="just">
              <a:buFont typeface="Arial" panose="020B0604020202020204" pitchFamily="34" charset="0"/>
              <a:buChar char="•"/>
            </a:pPr>
            <a:r>
              <a:rPr lang="en-IN" sz="2000" dirty="0"/>
              <a:t>We believe that our responsibility as a member of society to create value in society through improvement in health care, education and caring for environment.</a:t>
            </a:r>
            <a:endParaRPr lang="en-IN" sz="2400" dirty="0"/>
          </a:p>
          <a:p>
            <a:endParaRPr lang="en-US" sz="3200" b="1" dirty="0"/>
          </a:p>
        </p:txBody>
      </p:sp>
    </p:spTree>
    <p:extLst>
      <p:ext uri="{BB962C8B-B14F-4D97-AF65-F5344CB8AC3E}">
        <p14:creationId xmlns:p14="http://schemas.microsoft.com/office/powerpoint/2010/main" val="1470462083"/>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srcRect/>
          <a:stretch/>
        </p:blipFill>
        <p:spPr>
          <a:xfrm>
            <a:off x="185530" y="1"/>
            <a:ext cx="12006470" cy="6858000"/>
          </a:xfrm>
        </p:spPr>
      </p:pic>
      <p:sp>
        <p:nvSpPr>
          <p:cNvPr id="24" name="TextBox 23">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6851374" y="4572000"/>
            <a:ext cx="5033685" cy="982996"/>
          </a:xfrm>
        </p:spPr>
        <p:txBody>
          <a:bodyPr/>
          <a:lstStyle/>
          <a:p>
            <a:r>
              <a:rPr lang="en-US" dirty="0"/>
              <a:t>Infrastructure</a:t>
            </a:r>
          </a:p>
        </p:txBody>
      </p:sp>
      <p:sp>
        <p:nvSpPr>
          <p:cNvPr id="15" name="Freeform 5">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US" smtClean="0"/>
              <a:pPr/>
              <a:t>18</a:t>
            </a:fld>
            <a:endParaRPr lang="en-US" dirty="0"/>
          </a:p>
        </p:txBody>
      </p:sp>
    </p:spTree>
    <p:extLst>
      <p:ext uri="{BB962C8B-B14F-4D97-AF65-F5344CB8AC3E}">
        <p14:creationId xmlns:p14="http://schemas.microsoft.com/office/powerpoint/2010/main" val="1038699973"/>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Infrastructure</a:t>
            </a:r>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000" y="1273692"/>
            <a:ext cx="5160417" cy="2410412"/>
          </a:xfrm>
        </p:spPr>
        <p:txBody>
          <a:bodyPr/>
          <a:lstStyle/>
          <a:p>
            <a:pPr lvl="0" algn="just"/>
            <a:r>
              <a:rPr lang="en-US" sz="2000" dirty="0"/>
              <a:t>1250 CNC Slitting line china make.</a:t>
            </a:r>
            <a:endParaRPr lang="en-IN" sz="2000" dirty="0"/>
          </a:p>
          <a:p>
            <a:pPr lvl="0" algn="just"/>
            <a:r>
              <a:rPr lang="en-US" sz="2000" dirty="0"/>
              <a:t>400mm CNC Cut To Length line china make.</a:t>
            </a:r>
            <a:endParaRPr lang="en-IN" sz="2000" dirty="0"/>
          </a:p>
          <a:p>
            <a:pPr lvl="0" algn="just"/>
            <a:r>
              <a:rPr lang="en-US" sz="2000" dirty="0"/>
              <a:t>Measuring instruments with standard tool room and testing equipment's for quality assurance.</a:t>
            </a:r>
            <a:endParaRPr lang="en-IN" sz="2000" dirty="0"/>
          </a:p>
          <a:p>
            <a:pPr lvl="0" algn="just"/>
            <a:r>
              <a:rPr lang="en-US" sz="2000" dirty="0"/>
              <a:t>2 10MT EOT cranes</a:t>
            </a:r>
            <a:endParaRPr lang="en-IN" sz="2000" dirty="0"/>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a:lstStyle/>
          <a:p>
            <a:fld id="{19B51A1E-902D-48AF-9020-955120F399B6}" type="slidenum">
              <a:rPr lang="en-US" smtClean="0"/>
              <a:pPr/>
              <a:t>19</a:t>
            </a:fld>
            <a:endParaRPr lang="en-US" dirty="0"/>
          </a:p>
        </p:txBody>
      </p:sp>
      <p:pic>
        <p:nvPicPr>
          <p:cNvPr id="15" name="Picture 14">
            <a:extLst>
              <a:ext uri="{FF2B5EF4-FFF2-40B4-BE49-F238E27FC236}">
                <a16:creationId xmlns:a16="http://schemas.microsoft.com/office/drawing/2014/main" id="{D1BD3261-E067-4273-84F2-E2561EA349C2}"/>
              </a:ext>
            </a:extLst>
          </p:cNvPr>
          <p:cNvPicPr>
            <a:picLocks noChangeAspect="1"/>
          </p:cNvPicPr>
          <p:nvPr/>
        </p:nvPicPr>
        <p:blipFill>
          <a:blip r:embed="rId2"/>
          <a:srcRect/>
          <a:stretch/>
        </p:blipFill>
        <p:spPr>
          <a:xfrm>
            <a:off x="6287960" y="675861"/>
            <a:ext cx="4645083" cy="2410412"/>
          </a:xfrm>
          <a:prstGeom prst="rect">
            <a:avLst/>
          </a:prstGeom>
        </p:spPr>
      </p:pic>
      <p:pic>
        <p:nvPicPr>
          <p:cNvPr id="16" name="Picture 15">
            <a:extLst>
              <a:ext uri="{FF2B5EF4-FFF2-40B4-BE49-F238E27FC236}">
                <a16:creationId xmlns:a16="http://schemas.microsoft.com/office/drawing/2014/main" id="{95FD10B9-E7D4-4F20-B709-EB9B5EFBA1D0}"/>
              </a:ext>
            </a:extLst>
          </p:cNvPr>
          <p:cNvPicPr>
            <a:picLocks noChangeAspect="1"/>
          </p:cNvPicPr>
          <p:nvPr/>
        </p:nvPicPr>
        <p:blipFill>
          <a:blip r:embed="rId3"/>
          <a:srcRect/>
          <a:stretch/>
        </p:blipFill>
        <p:spPr>
          <a:xfrm>
            <a:off x="6599586" y="3556766"/>
            <a:ext cx="4882104" cy="2935508"/>
          </a:xfrm>
          <a:prstGeom prst="rect">
            <a:avLst/>
          </a:prstGeom>
        </p:spPr>
      </p:pic>
      <p:pic>
        <p:nvPicPr>
          <p:cNvPr id="17" name="Picture 16">
            <a:extLst>
              <a:ext uri="{FF2B5EF4-FFF2-40B4-BE49-F238E27FC236}">
                <a16:creationId xmlns:a16="http://schemas.microsoft.com/office/drawing/2014/main" id="{6E3EAB45-FF47-410A-A138-F67A90F7E525}"/>
              </a:ext>
            </a:extLst>
          </p:cNvPr>
          <p:cNvPicPr>
            <a:picLocks noChangeAspect="1"/>
          </p:cNvPicPr>
          <p:nvPr/>
        </p:nvPicPr>
        <p:blipFill>
          <a:blip r:embed="rId4"/>
          <a:srcRect/>
          <a:stretch/>
        </p:blipFill>
        <p:spPr>
          <a:xfrm>
            <a:off x="710310" y="3556767"/>
            <a:ext cx="5449038" cy="2935507"/>
          </a:xfrm>
          <a:prstGeom prst="rect">
            <a:avLst/>
          </a:prstGeom>
        </p:spPr>
      </p:pic>
    </p:spTree>
    <p:extLst>
      <p:ext uri="{BB962C8B-B14F-4D97-AF65-F5344CB8AC3E}">
        <p14:creationId xmlns:p14="http://schemas.microsoft.com/office/powerpoint/2010/main" val="2202727178"/>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dirty="0"/>
              <a:t>About Us</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a:xfrm>
            <a:off x="432000" y="1236374"/>
            <a:ext cx="5472000" cy="597228"/>
          </a:xfrm>
        </p:spPr>
        <p:txBody>
          <a:bodyPr/>
          <a:lstStyle/>
          <a:p>
            <a:r>
              <a:rPr lang="en-US" sz="2000" b="1" dirty="0"/>
              <a:t>Sudhan Industry Is Leading Transformer Core Manufacturing Company.</a:t>
            </a:r>
          </a:p>
          <a:p>
            <a:endParaRPr lang="en-US"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2556000"/>
            <a:ext cx="5472000" cy="3600000"/>
          </a:xfrm>
        </p:spPr>
        <p:txBody>
          <a:bodyPr/>
          <a:lstStyle/>
          <a:p>
            <a:pPr marL="0" indent="0" algn="just">
              <a:buNone/>
            </a:pPr>
            <a:r>
              <a:rPr lang="en-US" sz="2000" dirty="0"/>
              <a:t>With our newly established and equipped with all advance machinery, modern production facility and service support of industrial professional Sudhan Industries is engaged in manufacturing of high quality and performance-oriented power and distribution transformer laminations.</a:t>
            </a:r>
          </a:p>
        </p:txBody>
      </p:sp>
      <p:pic>
        <p:nvPicPr>
          <p:cNvPr id="9" name="Picture Placeholder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a:blip r:embed="rId2"/>
          <a:srcRect/>
          <a:stretch/>
        </p:blipFill>
        <p:spPr>
          <a:xfrm>
            <a:off x="6490726" y="2043126"/>
            <a:ext cx="5269273" cy="4112873"/>
          </a:xfrm>
        </p:spPr>
      </p:pic>
      <p:sp>
        <p:nvSpPr>
          <p:cNvPr id="15" name="Freeform 5">
            <a:extLst>
              <a:ext uri="{FF2B5EF4-FFF2-40B4-BE49-F238E27FC236}">
                <a16:creationId xmlns:a16="http://schemas.microsoft.com/office/drawing/2014/main" id="{764DA446-807B-4C83-BB5A-59E3FABC93F3}"/>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5">
            <a:extLst>
              <a:ext uri="{FF2B5EF4-FFF2-40B4-BE49-F238E27FC236}">
                <a16:creationId xmlns:a16="http://schemas.microsoft.com/office/drawing/2014/main" id="{F28CDBF8-0191-43F9-98FE-B98B08813979}"/>
              </a:ext>
              <a:ext uri="{C183D7F6-B498-43B3-948B-1728B52AA6E4}">
                <adec:decorative xmlns:adec="http://schemas.microsoft.com/office/drawing/2017/decorative" val="1"/>
              </a:ext>
            </a:extLst>
          </p:cNvPr>
          <p:cNvSpPr>
            <a:spLocks noChangeAspect="1"/>
          </p:cNvSpPr>
          <p:nvPr/>
        </p:nvSpPr>
        <p:spPr bwMode="auto">
          <a:xfrm>
            <a:off x="7459030" y="2460298"/>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US" smtClean="0"/>
              <a:pPr/>
              <a:t>2</a:t>
            </a:fld>
            <a:endParaRPr lang="en-US" dirty="0"/>
          </a:p>
        </p:txBody>
      </p:sp>
    </p:spTree>
    <p:extLst>
      <p:ext uri="{BB962C8B-B14F-4D97-AF65-F5344CB8AC3E}">
        <p14:creationId xmlns:p14="http://schemas.microsoft.com/office/powerpoint/2010/main" val="1329746698"/>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ISO Certification</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a:lstStyle/>
          <a:p>
            <a:fld id="{19B51A1E-902D-48AF-9020-955120F399B6}" type="slidenum">
              <a:rPr lang="en-US" smtClean="0"/>
              <a:pPr/>
              <a:t>20</a:t>
            </a:fld>
            <a:endParaRPr lang="en-US" dirty="0"/>
          </a:p>
        </p:txBody>
      </p:sp>
      <p:pic>
        <p:nvPicPr>
          <p:cNvPr id="16" name="Picture 15">
            <a:extLst>
              <a:ext uri="{FF2B5EF4-FFF2-40B4-BE49-F238E27FC236}">
                <a16:creationId xmlns:a16="http://schemas.microsoft.com/office/drawing/2014/main" id="{95FD10B9-E7D4-4F20-B709-EB9B5EFBA1D0}"/>
              </a:ext>
            </a:extLst>
          </p:cNvPr>
          <p:cNvPicPr>
            <a:picLocks noChangeAspect="1"/>
          </p:cNvPicPr>
          <p:nvPr/>
        </p:nvPicPr>
        <p:blipFill>
          <a:blip r:embed="rId2"/>
          <a:srcRect/>
          <a:stretch/>
        </p:blipFill>
        <p:spPr>
          <a:xfrm>
            <a:off x="6904383" y="1232452"/>
            <a:ext cx="4505739" cy="5193548"/>
          </a:xfrm>
          <a:prstGeom prst="rect">
            <a:avLst/>
          </a:prstGeom>
        </p:spPr>
      </p:pic>
      <p:pic>
        <p:nvPicPr>
          <p:cNvPr id="17" name="Picture 16">
            <a:extLst>
              <a:ext uri="{FF2B5EF4-FFF2-40B4-BE49-F238E27FC236}">
                <a16:creationId xmlns:a16="http://schemas.microsoft.com/office/drawing/2014/main" id="{6E3EAB45-FF47-410A-A138-F67A90F7E525}"/>
              </a:ext>
            </a:extLst>
          </p:cNvPr>
          <p:cNvPicPr>
            <a:picLocks noChangeAspect="1"/>
          </p:cNvPicPr>
          <p:nvPr/>
        </p:nvPicPr>
        <p:blipFill>
          <a:blip r:embed="rId3"/>
          <a:srcRect/>
          <a:stretch/>
        </p:blipFill>
        <p:spPr>
          <a:xfrm>
            <a:off x="781878" y="1232452"/>
            <a:ext cx="4505739" cy="5193548"/>
          </a:xfrm>
          <a:prstGeom prst="rect">
            <a:avLst/>
          </a:prstGeom>
        </p:spPr>
      </p:pic>
    </p:spTree>
    <p:extLst>
      <p:ext uri="{BB962C8B-B14F-4D97-AF65-F5344CB8AC3E}">
        <p14:creationId xmlns:p14="http://schemas.microsoft.com/office/powerpoint/2010/main" val="2064097980"/>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4C11960-E298-40D1-BBD6-3E621842A017}"/>
              </a:ext>
            </a:extLst>
          </p:cNvPr>
          <p:cNvSpPr>
            <a:spLocks noGrp="1"/>
          </p:cNvSpPr>
          <p:nvPr>
            <p:ph type="body" sz="quarter" idx="14"/>
          </p:nvPr>
        </p:nvSpPr>
        <p:spPr/>
        <p:txBody>
          <a:bodyPr/>
          <a:lstStyle/>
          <a:p>
            <a:pPr>
              <a:lnSpc>
                <a:spcPct val="100000"/>
              </a:lnSpc>
            </a:pPr>
            <a:r>
              <a:rPr lang="en-US" u="sng" dirty="0">
                <a:solidFill>
                  <a:srgbClr val="0070C0"/>
                </a:solidFill>
              </a:rPr>
              <a:t>Thank You</a:t>
            </a:r>
          </a:p>
        </p:txBody>
      </p:sp>
      <p:sp>
        <p:nvSpPr>
          <p:cNvPr id="2" name="Slide Number Placeholder 1">
            <a:extLst>
              <a:ext uri="{FF2B5EF4-FFF2-40B4-BE49-F238E27FC236}">
                <a16:creationId xmlns:a16="http://schemas.microsoft.com/office/drawing/2014/main" id="{5E0A2811-986E-4EBF-9612-8E79971C972D}"/>
              </a:ext>
            </a:extLst>
          </p:cNvPr>
          <p:cNvSpPr>
            <a:spLocks noGrp="1"/>
          </p:cNvSpPr>
          <p:nvPr>
            <p:ph type="sldNum" sz="quarter" idx="13"/>
          </p:nvPr>
        </p:nvSpPr>
        <p:spPr/>
        <p:txBody>
          <a:bodyPr/>
          <a:lstStyle/>
          <a:p>
            <a:fld id="{19B51A1E-902D-48AF-9020-955120F399B6}" type="slidenum">
              <a:rPr lang="en-US" smtClean="0"/>
              <a:pPr/>
              <a:t>21</a:t>
            </a:fld>
            <a:endParaRPr lang="en-US" dirty="0"/>
          </a:p>
        </p:txBody>
      </p:sp>
    </p:spTree>
    <p:extLst>
      <p:ext uri="{BB962C8B-B14F-4D97-AF65-F5344CB8AC3E}">
        <p14:creationId xmlns:p14="http://schemas.microsoft.com/office/powerpoint/2010/main" val="59582380"/>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srcRect/>
          <a:stretch/>
        </p:blipFill>
        <p:spPr>
          <a:xfrm>
            <a:off x="185530" y="1"/>
            <a:ext cx="12006470" cy="6858000"/>
          </a:xfrm>
        </p:spPr>
      </p:pic>
      <p:sp>
        <p:nvSpPr>
          <p:cNvPr id="24" name="TextBox 23">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3432313" y="4572000"/>
            <a:ext cx="8452746" cy="982996"/>
          </a:xfrm>
        </p:spPr>
        <p:txBody>
          <a:bodyPr/>
          <a:lstStyle/>
          <a:p>
            <a:r>
              <a:rPr lang="en-US" dirty="0"/>
              <a:t>Quality and Management Policy</a:t>
            </a:r>
          </a:p>
        </p:txBody>
      </p:sp>
      <p:sp>
        <p:nvSpPr>
          <p:cNvPr id="15" name="Freeform 5">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US" smtClean="0"/>
              <a:pPr/>
              <a:t>3</a:t>
            </a:fld>
            <a:endParaRPr lang="en-US" dirty="0"/>
          </a:p>
        </p:txBody>
      </p:sp>
    </p:spTree>
    <p:extLst>
      <p:ext uri="{BB962C8B-B14F-4D97-AF65-F5344CB8AC3E}">
        <p14:creationId xmlns:p14="http://schemas.microsoft.com/office/powerpoint/2010/main" val="2180190561"/>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p:txBody>
          <a:bodyPr/>
          <a:lstStyle/>
          <a:p>
            <a:r>
              <a:rPr lang="en-US" dirty="0"/>
              <a:t>Quality &amp; Management Policy</a:t>
            </a:r>
          </a:p>
        </p:txBody>
      </p:sp>
      <p:sp>
        <p:nvSpPr>
          <p:cNvPr id="3" name="Text Placeholder 2">
            <a:extLst>
              <a:ext uri="{FF2B5EF4-FFF2-40B4-BE49-F238E27FC236}">
                <a16:creationId xmlns:a16="http://schemas.microsoft.com/office/drawing/2014/main" id="{97C06D93-65F2-4552-88CF-83318CBE2CFC}"/>
              </a:ext>
            </a:extLst>
          </p:cNvPr>
          <p:cNvSpPr>
            <a:spLocks noGrp="1"/>
          </p:cNvSpPr>
          <p:nvPr>
            <p:ph type="body" sz="quarter" idx="32"/>
          </p:nvPr>
        </p:nvSpPr>
        <p:spPr>
          <a:xfrm>
            <a:off x="432000" y="1473257"/>
            <a:ext cx="5472000" cy="1115596"/>
          </a:xfrm>
        </p:spPr>
        <p:txBody>
          <a:bodyPr/>
          <a:lstStyle/>
          <a:p>
            <a:r>
              <a:rPr lang="en-US" sz="2000" dirty="0"/>
              <a:t>QMS is a set of policies, processes and procedures required for planning and execution (production/development/service) in the core business area of an organization.</a:t>
            </a:r>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351029" y="3258000"/>
            <a:ext cx="5472000" cy="3600000"/>
          </a:xfrm>
        </p:spPr>
        <p:txBody>
          <a:bodyPr/>
          <a:lstStyle/>
          <a:p>
            <a:r>
              <a:rPr lang="en-US" sz="2000" dirty="0"/>
              <a:t>Our company Sudhan Industries integrates the various internal processes within the organization and intends to provide a process approach.</a:t>
            </a:r>
          </a:p>
          <a:p>
            <a:r>
              <a:rPr lang="en-US" sz="2000" dirty="0"/>
              <a:t>A process based QMS enables the organizations to identify, measure, control and improve the various core business processes that will ultimately lead to improved business performance.</a:t>
            </a:r>
          </a:p>
        </p:txBody>
      </p:sp>
      <p:pic>
        <p:nvPicPr>
          <p:cNvPr id="8" name="Picture Placeholder 7">
            <a:extLst>
              <a:ext uri="{FF2B5EF4-FFF2-40B4-BE49-F238E27FC236}">
                <a16:creationId xmlns:a16="http://schemas.microsoft.com/office/drawing/2014/main" id="{C6CDA85C-88C0-6444-B1E8-D661956A20E8}"/>
              </a:ext>
            </a:extLst>
          </p:cNvPr>
          <p:cNvPicPr>
            <a:picLocks noGrp="1" noChangeAspect="1"/>
          </p:cNvPicPr>
          <p:nvPr>
            <p:ph type="pic" sz="quarter" idx="36"/>
          </p:nvPr>
        </p:nvPicPr>
        <p:blipFill>
          <a:blip r:embed="rId2"/>
          <a:srcRect/>
          <a:stretch/>
        </p:blipFill>
        <p:spPr>
          <a:xfrm>
            <a:off x="7511021" y="330346"/>
            <a:ext cx="4017777" cy="5760000"/>
          </a:xfrm>
        </p:spPr>
      </p:pic>
      <p:sp>
        <p:nvSpPr>
          <p:cNvPr id="66" name="Freeform 5">
            <a:extLst>
              <a:ext uri="{FF2B5EF4-FFF2-40B4-BE49-F238E27FC236}">
                <a16:creationId xmlns:a16="http://schemas.microsoft.com/office/drawing/2014/main" id="{3EEE5409-3F6C-485D-B4C2-5247917F1018}"/>
              </a:ext>
              <a:ext uri="{C183D7F6-B498-43B3-948B-1728B52AA6E4}">
                <adec:decorative xmlns:adec="http://schemas.microsoft.com/office/drawing/2017/decorative" val="1"/>
              </a:ext>
            </a:extLst>
          </p:cNvPr>
          <p:cNvSpPr>
            <a:spLocks noChangeAspect="1"/>
          </p:cNvSpPr>
          <p:nvPr/>
        </p:nvSpPr>
        <p:spPr bwMode="auto">
          <a:xfrm>
            <a:off x="10002320" y="491414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Freeform 5">
            <a:extLst>
              <a:ext uri="{FF2B5EF4-FFF2-40B4-BE49-F238E27FC236}">
                <a16:creationId xmlns:a16="http://schemas.microsoft.com/office/drawing/2014/main" id="{0D74D4D5-6A4C-4248-8A92-B8CA1C918EB6}"/>
              </a:ext>
              <a:ext uri="{C183D7F6-B498-43B3-948B-1728B52AA6E4}">
                <adec:decorative xmlns:adec="http://schemas.microsoft.com/office/drawing/2017/decorative" val="1"/>
              </a:ext>
            </a:extLst>
          </p:cNvPr>
          <p:cNvSpPr>
            <a:spLocks noChangeAspect="1"/>
          </p:cNvSpPr>
          <p:nvPr/>
        </p:nvSpPr>
        <p:spPr bwMode="auto">
          <a:xfrm>
            <a:off x="7119533"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US" smtClean="0"/>
              <a:pPr/>
              <a:t>4</a:t>
            </a:fld>
            <a:endParaRPr lang="en-US" dirty="0"/>
          </a:p>
        </p:txBody>
      </p:sp>
    </p:spTree>
    <p:extLst>
      <p:ext uri="{BB962C8B-B14F-4D97-AF65-F5344CB8AC3E}">
        <p14:creationId xmlns:p14="http://schemas.microsoft.com/office/powerpoint/2010/main" val="3640701659"/>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srcRect/>
          <a:stretch/>
        </p:blipFill>
        <p:spPr>
          <a:xfrm>
            <a:off x="185530" y="1"/>
            <a:ext cx="12006470" cy="6858000"/>
          </a:xfrm>
        </p:spPr>
      </p:pic>
      <p:sp>
        <p:nvSpPr>
          <p:cNvPr id="24" name="TextBox 23">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5049077" y="4572000"/>
            <a:ext cx="6835981" cy="982996"/>
          </a:xfrm>
        </p:spPr>
        <p:txBody>
          <a:bodyPr/>
          <a:lstStyle/>
          <a:p>
            <a:r>
              <a:rPr lang="en-US" dirty="0"/>
              <a:t>From Director ‘s Desk</a:t>
            </a:r>
          </a:p>
        </p:txBody>
      </p:sp>
      <p:sp>
        <p:nvSpPr>
          <p:cNvPr id="15" name="Freeform 5">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US" smtClean="0"/>
              <a:pPr/>
              <a:t>5</a:t>
            </a:fld>
            <a:endParaRPr lang="en-US" dirty="0"/>
          </a:p>
        </p:txBody>
      </p:sp>
    </p:spTree>
    <p:extLst>
      <p:ext uri="{BB962C8B-B14F-4D97-AF65-F5344CB8AC3E}">
        <p14:creationId xmlns:p14="http://schemas.microsoft.com/office/powerpoint/2010/main" val="3560853043"/>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p:txBody>
          <a:bodyPr/>
          <a:lstStyle/>
          <a:p>
            <a:r>
              <a:rPr lang="en-IN" dirty="0"/>
              <a:t>From Director’s Desk</a:t>
            </a:r>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432000" y="1814531"/>
            <a:ext cx="5472000" cy="3600000"/>
          </a:xfrm>
        </p:spPr>
        <p:txBody>
          <a:bodyPr/>
          <a:lstStyle/>
          <a:p>
            <a:r>
              <a:rPr lang="en-US" sz="2000" dirty="0"/>
              <a:t>We at Sudhan Industries are committed to follow the quality management system laid down to ensure cost effective quality of our products. </a:t>
            </a:r>
          </a:p>
          <a:p>
            <a:r>
              <a:rPr lang="en-US" sz="2000" dirty="0"/>
              <a:t>Quality of our product and the production process is our prime concern.</a:t>
            </a:r>
          </a:p>
          <a:p>
            <a:r>
              <a:rPr lang="en-US" sz="2000" dirty="0"/>
              <a:t>By adopting a process approach and a continual improvement policy, we will achieve consistent product quality, thereby leading to Total Customer Satisfaction. </a:t>
            </a:r>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US" smtClean="0"/>
              <a:pPr/>
              <a:t>6</a:t>
            </a:fld>
            <a:endParaRPr lang="en-US" dirty="0"/>
          </a:p>
        </p:txBody>
      </p:sp>
      <p:pic>
        <p:nvPicPr>
          <p:cNvPr id="8" name="Picture 7">
            <a:extLst>
              <a:ext uri="{FF2B5EF4-FFF2-40B4-BE49-F238E27FC236}">
                <a16:creationId xmlns:a16="http://schemas.microsoft.com/office/drawing/2014/main" id="{5A56307C-7884-4201-A50F-9EC422AC5666}"/>
              </a:ext>
            </a:extLst>
          </p:cNvPr>
          <p:cNvPicPr>
            <a:picLocks noChangeAspect="1"/>
          </p:cNvPicPr>
          <p:nvPr/>
        </p:nvPicPr>
        <p:blipFill>
          <a:blip r:embed="rId2"/>
          <a:srcRect/>
          <a:stretch/>
        </p:blipFill>
        <p:spPr>
          <a:xfrm>
            <a:off x="6537287" y="864000"/>
            <a:ext cx="5222713" cy="5222713"/>
          </a:xfrm>
          <a:prstGeom prst="rect">
            <a:avLst/>
          </a:prstGeom>
        </p:spPr>
      </p:pic>
    </p:spTree>
    <p:extLst>
      <p:ext uri="{BB962C8B-B14F-4D97-AF65-F5344CB8AC3E}">
        <p14:creationId xmlns:p14="http://schemas.microsoft.com/office/powerpoint/2010/main" val="2893854554"/>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srcRect/>
          <a:stretch/>
        </p:blipFill>
        <p:spPr>
          <a:xfrm>
            <a:off x="185530" y="1"/>
            <a:ext cx="12006470" cy="6858000"/>
          </a:xfrm>
        </p:spPr>
      </p:pic>
      <p:sp>
        <p:nvSpPr>
          <p:cNvPr id="24" name="TextBox 23">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8057322" y="4572000"/>
            <a:ext cx="3827736" cy="982996"/>
          </a:xfrm>
        </p:spPr>
        <p:txBody>
          <a:bodyPr/>
          <a:lstStyle/>
          <a:p>
            <a:r>
              <a:rPr lang="en-US" dirty="0"/>
              <a:t>Products</a:t>
            </a:r>
          </a:p>
        </p:txBody>
      </p:sp>
      <p:sp>
        <p:nvSpPr>
          <p:cNvPr id="15" name="Freeform 5">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US" smtClean="0"/>
              <a:pPr/>
              <a:t>7</a:t>
            </a:fld>
            <a:endParaRPr lang="en-US" dirty="0"/>
          </a:p>
        </p:txBody>
      </p:sp>
    </p:spTree>
    <p:extLst>
      <p:ext uri="{BB962C8B-B14F-4D97-AF65-F5344CB8AC3E}">
        <p14:creationId xmlns:p14="http://schemas.microsoft.com/office/powerpoint/2010/main" val="2276796024"/>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Products</a:t>
            </a:r>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000" y="1273692"/>
            <a:ext cx="5472000" cy="2155308"/>
          </a:xfrm>
        </p:spPr>
        <p:txBody>
          <a:bodyPr/>
          <a:lstStyle/>
          <a:p>
            <a:pPr algn="just"/>
            <a:r>
              <a:rPr lang="en-US" sz="2000" dirty="0"/>
              <a:t>Step Lap Lamination Type</a:t>
            </a:r>
          </a:p>
          <a:p>
            <a:pPr algn="just"/>
            <a:r>
              <a:rPr lang="en-US" sz="2000" dirty="0"/>
              <a:t>CRGO Transformer Lamination Core</a:t>
            </a:r>
          </a:p>
          <a:p>
            <a:pPr algn="just"/>
            <a:r>
              <a:rPr lang="en-US" sz="2000" dirty="0"/>
              <a:t>CRGO Stacked Assembly Core</a:t>
            </a:r>
          </a:p>
          <a:p>
            <a:pPr algn="just"/>
            <a:r>
              <a:rPr lang="en-US" sz="2000" dirty="0"/>
              <a:t>Vertical Step Lap Lamination Core</a:t>
            </a:r>
          </a:p>
          <a:p>
            <a:pPr algn="just"/>
            <a:r>
              <a:rPr lang="en-US" sz="2000" dirty="0"/>
              <a:t>Horizontal Step Lap Lamination Core</a:t>
            </a:r>
          </a:p>
          <a:p>
            <a:pPr algn="just"/>
            <a:endParaRPr lang="en-US" sz="2000" dirty="0"/>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a:lstStyle/>
          <a:p>
            <a:fld id="{19B51A1E-902D-48AF-9020-955120F399B6}" type="slidenum">
              <a:rPr lang="en-US" smtClean="0"/>
              <a:pPr/>
              <a:t>8</a:t>
            </a:fld>
            <a:endParaRPr lang="en-US" dirty="0"/>
          </a:p>
        </p:txBody>
      </p:sp>
      <p:pic>
        <p:nvPicPr>
          <p:cNvPr id="15" name="Picture 14">
            <a:extLst>
              <a:ext uri="{FF2B5EF4-FFF2-40B4-BE49-F238E27FC236}">
                <a16:creationId xmlns:a16="http://schemas.microsoft.com/office/drawing/2014/main" id="{D1BD3261-E067-4273-84F2-E2561EA349C2}"/>
              </a:ext>
            </a:extLst>
          </p:cNvPr>
          <p:cNvPicPr>
            <a:picLocks noChangeAspect="1"/>
          </p:cNvPicPr>
          <p:nvPr/>
        </p:nvPicPr>
        <p:blipFill>
          <a:blip r:embed="rId2"/>
          <a:srcRect/>
          <a:stretch/>
        </p:blipFill>
        <p:spPr>
          <a:xfrm>
            <a:off x="4883230" y="648000"/>
            <a:ext cx="3803352" cy="2609110"/>
          </a:xfrm>
          <a:prstGeom prst="rect">
            <a:avLst/>
          </a:prstGeom>
        </p:spPr>
      </p:pic>
      <p:pic>
        <p:nvPicPr>
          <p:cNvPr id="16" name="Picture 15">
            <a:extLst>
              <a:ext uri="{FF2B5EF4-FFF2-40B4-BE49-F238E27FC236}">
                <a16:creationId xmlns:a16="http://schemas.microsoft.com/office/drawing/2014/main" id="{95FD10B9-E7D4-4F20-B709-EB9B5EFBA1D0}"/>
              </a:ext>
            </a:extLst>
          </p:cNvPr>
          <p:cNvPicPr>
            <a:picLocks noChangeAspect="1"/>
          </p:cNvPicPr>
          <p:nvPr/>
        </p:nvPicPr>
        <p:blipFill>
          <a:blip r:embed="rId3"/>
          <a:srcRect/>
          <a:stretch/>
        </p:blipFill>
        <p:spPr>
          <a:xfrm>
            <a:off x="7047244" y="3883164"/>
            <a:ext cx="4113481" cy="2609110"/>
          </a:xfrm>
          <a:prstGeom prst="rect">
            <a:avLst/>
          </a:prstGeom>
        </p:spPr>
      </p:pic>
      <p:pic>
        <p:nvPicPr>
          <p:cNvPr id="17" name="Picture 16">
            <a:extLst>
              <a:ext uri="{FF2B5EF4-FFF2-40B4-BE49-F238E27FC236}">
                <a16:creationId xmlns:a16="http://schemas.microsoft.com/office/drawing/2014/main" id="{6E3EAB45-FF47-410A-A138-F67A90F7E525}"/>
              </a:ext>
            </a:extLst>
          </p:cNvPr>
          <p:cNvPicPr>
            <a:picLocks noChangeAspect="1"/>
          </p:cNvPicPr>
          <p:nvPr/>
        </p:nvPicPr>
        <p:blipFill>
          <a:blip r:embed="rId4"/>
          <a:srcRect/>
          <a:stretch/>
        </p:blipFill>
        <p:spPr>
          <a:xfrm>
            <a:off x="2093145" y="3883164"/>
            <a:ext cx="4387168" cy="2632303"/>
          </a:xfrm>
          <a:prstGeom prst="rect">
            <a:avLst/>
          </a:prstGeom>
        </p:spPr>
      </p:pic>
    </p:spTree>
    <p:extLst>
      <p:ext uri="{BB962C8B-B14F-4D97-AF65-F5344CB8AC3E}">
        <p14:creationId xmlns:p14="http://schemas.microsoft.com/office/powerpoint/2010/main" val="3188837873"/>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srcRect/>
          <a:stretch/>
        </p:blipFill>
        <p:spPr>
          <a:xfrm>
            <a:off x="185530" y="1"/>
            <a:ext cx="12006470" cy="6858000"/>
          </a:xfrm>
        </p:spPr>
      </p:pic>
      <p:sp>
        <p:nvSpPr>
          <p:cNvPr id="24" name="TextBox 23">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8057322" y="4572000"/>
            <a:ext cx="3827736" cy="982996"/>
          </a:xfrm>
        </p:spPr>
        <p:txBody>
          <a:bodyPr/>
          <a:lstStyle/>
          <a:p>
            <a:r>
              <a:rPr lang="en-US" dirty="0"/>
              <a:t>Services</a:t>
            </a:r>
          </a:p>
        </p:txBody>
      </p:sp>
      <p:sp>
        <p:nvSpPr>
          <p:cNvPr id="15" name="Freeform 5">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US" smtClean="0"/>
              <a:pPr/>
              <a:t>9</a:t>
            </a:fld>
            <a:endParaRPr lang="en-US" dirty="0"/>
          </a:p>
        </p:txBody>
      </p:sp>
    </p:spTree>
    <p:extLst>
      <p:ext uri="{BB962C8B-B14F-4D97-AF65-F5344CB8AC3E}">
        <p14:creationId xmlns:p14="http://schemas.microsoft.com/office/powerpoint/2010/main" val="986333456"/>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3_Geometric presentation_AAS_v3" id="{5F394A36-244E-477B-9B00-631A6705923C}" vid="{7FC6DB14-D4FF-4031-8ADB-F8536C0C40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9AE7CBC-C35C-4FA9-B339-59E31F30C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861FE8A-8F15-409F-AF62-619C69C0D53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A930687-51F2-44C8-9CE6-D1B3D6E1752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{CDBEDB29-3B4B-4FD2-A2AA-2404931DD56A}tf16411253</Template>
  <TotalTime>122</TotalTime>
  <Words>628</Words>
  <Application>Microsoft Office PowerPoint</Application>
  <PresentationFormat>Widescreen</PresentationFormat>
  <Paragraphs>72</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Corbel</vt:lpstr>
      <vt:lpstr>Times New Roman</vt:lpstr>
      <vt:lpstr>Office Theme</vt:lpstr>
      <vt:lpstr>Sudhan Industries</vt:lpstr>
      <vt:lpstr>About Us</vt:lpstr>
      <vt:lpstr>Quality and Management Policy</vt:lpstr>
      <vt:lpstr>Quality &amp; Management Policy</vt:lpstr>
      <vt:lpstr>From Director ‘s Desk</vt:lpstr>
      <vt:lpstr>From Director’s Desk</vt:lpstr>
      <vt:lpstr>Products</vt:lpstr>
      <vt:lpstr>Products</vt:lpstr>
      <vt:lpstr>Services</vt:lpstr>
      <vt:lpstr>Services</vt:lpstr>
      <vt:lpstr>Mission</vt:lpstr>
      <vt:lpstr>Mission</vt:lpstr>
      <vt:lpstr>Vision</vt:lpstr>
      <vt:lpstr>Vision</vt:lpstr>
      <vt:lpstr>Our  Values</vt:lpstr>
      <vt:lpstr>Our Values</vt:lpstr>
      <vt:lpstr>Our Values</vt:lpstr>
      <vt:lpstr>Infrastructure</vt:lpstr>
      <vt:lpstr>Infrastructure</vt:lpstr>
      <vt:lpstr>ISO Certification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Bhargav Borse</dc:creator>
  <cp:lastModifiedBy>Bhargav Borse</cp:lastModifiedBy>
  <cp:revision>11</cp:revision>
  <dcterms:created xsi:type="dcterms:W3CDTF">2020-07-14T11:16:39Z</dcterms:created>
  <dcterms:modified xsi:type="dcterms:W3CDTF">2020-07-14T13:19:29Z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